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8" r:id="rId3"/>
    <p:sldId id="259" r:id="rId4"/>
    <p:sldId id="260" r:id="rId5"/>
    <p:sldId id="262" r:id="rId6"/>
    <p:sldId id="263" r:id="rId7"/>
    <p:sldId id="261"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03"/>
    <p:restoredTop sz="94694"/>
  </p:normalViewPr>
  <p:slideViewPr>
    <p:cSldViewPr snapToGrid="0" snapToObjects="1">
      <p:cViewPr varScale="1">
        <p:scale>
          <a:sx n="121" d="100"/>
          <a:sy n="121" d="100"/>
        </p:scale>
        <p:origin x="9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B71FB1-5C31-A649-A82D-A46552ACF076}" type="datetimeFigureOut">
              <a:rPr lang="en-US" smtClean="0"/>
              <a:t>10/28/21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FD9606-6D16-7042-9068-E47037204E6F}" type="slidenum">
              <a:rPr lang="en-US" smtClean="0"/>
              <a:t>‹#›</a:t>
            </a:fld>
            <a:endParaRPr lang="en-US"/>
          </a:p>
        </p:txBody>
      </p:sp>
    </p:spTree>
    <p:extLst>
      <p:ext uri="{BB962C8B-B14F-4D97-AF65-F5344CB8AC3E}">
        <p14:creationId xmlns:p14="http://schemas.microsoft.com/office/powerpoint/2010/main" val="178551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FD9606-6D16-7042-9068-E47037204E6F}" type="slidenum">
              <a:rPr lang="en-US" smtClean="0"/>
              <a:t>9</a:t>
            </a:fld>
            <a:endParaRPr lang="en-US"/>
          </a:p>
        </p:txBody>
      </p:sp>
    </p:spTree>
    <p:extLst>
      <p:ext uri="{BB962C8B-B14F-4D97-AF65-F5344CB8AC3E}">
        <p14:creationId xmlns:p14="http://schemas.microsoft.com/office/powerpoint/2010/main" val="2065842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EEC5F-5BB1-DA47-9F55-5AA6BB921A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0A4472-8ABA-7941-B5F0-3F76204C59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17D596-9D4E-A448-B4C7-C04D4EBB592A}"/>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5" name="Footer Placeholder 4">
            <a:extLst>
              <a:ext uri="{FF2B5EF4-FFF2-40B4-BE49-F238E27FC236}">
                <a16:creationId xmlns:a16="http://schemas.microsoft.com/office/drawing/2014/main" id="{BF2A9FB4-ED49-D345-A5A4-44917F739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91366-A5A4-0340-B8BF-94F5514A9FCE}"/>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7282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9BAA9-D2A6-F846-9750-7F7620D42F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230656-2618-AD45-BE57-F1264D4283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C8808D-EFFD-4340-9722-8FA0923AB2F9}"/>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5" name="Footer Placeholder 4">
            <a:extLst>
              <a:ext uri="{FF2B5EF4-FFF2-40B4-BE49-F238E27FC236}">
                <a16:creationId xmlns:a16="http://schemas.microsoft.com/office/drawing/2014/main" id="{8F488ADE-F309-D24C-BB30-F0BEC6FFF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5800F-2E9B-B446-B5DC-B842701075C9}"/>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1620256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13E132-5306-5449-A4D1-125C5825F4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AB43E9-A49B-CA4C-87A5-38C89BDF35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E46678-DA5C-8542-9CAC-C4A6E744D0D4}"/>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5" name="Footer Placeholder 4">
            <a:extLst>
              <a:ext uri="{FF2B5EF4-FFF2-40B4-BE49-F238E27FC236}">
                <a16:creationId xmlns:a16="http://schemas.microsoft.com/office/drawing/2014/main" id="{E9C86351-C563-BF4F-8C9C-16A0F8914C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931E41-6AAE-8844-A756-0E06DB8F57C9}"/>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332699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BEF1-B813-D84D-854F-26B49149A1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662441-0E18-004A-BD61-FCB7FE076A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91618-97D8-6C46-9980-D45C1B2600C7}"/>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5" name="Footer Placeholder 4">
            <a:extLst>
              <a:ext uri="{FF2B5EF4-FFF2-40B4-BE49-F238E27FC236}">
                <a16:creationId xmlns:a16="http://schemas.microsoft.com/office/drawing/2014/main" id="{57C95EA2-4ED9-D54A-BC48-8FCC7C49D3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DE8B84-FAD1-214B-8DA4-02B25EA8A5AE}"/>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305273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B26C-8A7A-674A-A202-26981E74B1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6560CA-EF4F-AC40-80B4-D3503D6EF2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B80B9C-9DD1-5745-88CB-76C196E9F624}"/>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5" name="Footer Placeholder 4">
            <a:extLst>
              <a:ext uri="{FF2B5EF4-FFF2-40B4-BE49-F238E27FC236}">
                <a16:creationId xmlns:a16="http://schemas.microsoft.com/office/drawing/2014/main" id="{D550856A-3E6F-1249-8BB7-952C24DB75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EF687-DFAB-B343-B330-98878A2E95D2}"/>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1736977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68579-4147-0F4D-AAED-6A275C5DB1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F72CE7-1138-D042-9FBF-3B8D3B03E0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3E4583-5952-AB45-A0F0-4BF79DCF04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B8B0A8-B274-6542-A11C-D1277A3BC33E}"/>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6" name="Footer Placeholder 5">
            <a:extLst>
              <a:ext uri="{FF2B5EF4-FFF2-40B4-BE49-F238E27FC236}">
                <a16:creationId xmlns:a16="http://schemas.microsoft.com/office/drawing/2014/main" id="{826D49C5-A8DE-D040-9CB8-623C081D5B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2BBF2C-1A1A-3847-BEEF-888E18AE3436}"/>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334374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A7F6F-8DC1-CE41-AF07-95455BF577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0941FB-A903-0F4D-AC36-ECAEA3C058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C0FF30-11F1-8E4B-ADB4-7C1A39ECF6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8BFDEB-6C27-9D41-981F-E34E0353D4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1D140A-54D4-C741-B937-442C4FF402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903695-B688-EC43-BC1F-CC1DD4468226}"/>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8" name="Footer Placeholder 7">
            <a:extLst>
              <a:ext uri="{FF2B5EF4-FFF2-40B4-BE49-F238E27FC236}">
                <a16:creationId xmlns:a16="http://schemas.microsoft.com/office/drawing/2014/main" id="{61D896DD-1618-C544-9F6E-73488FFA68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696CBE-A6BC-6C40-B7EE-320A7670BC54}"/>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835313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558A4-EDFA-AF40-8F6D-EA3709F061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FA3A6A-C838-F04A-9ECE-411D3B3FCB1E}"/>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4" name="Footer Placeholder 3">
            <a:extLst>
              <a:ext uri="{FF2B5EF4-FFF2-40B4-BE49-F238E27FC236}">
                <a16:creationId xmlns:a16="http://schemas.microsoft.com/office/drawing/2014/main" id="{F39F5502-C949-4640-ABCF-0E2F6CB405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7D6BF1-15EE-5E43-8DE5-C5DCC91F5B3A}"/>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12454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E65797-7339-7C45-BDE8-272E92E3E0E2}"/>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3" name="Footer Placeholder 2">
            <a:extLst>
              <a:ext uri="{FF2B5EF4-FFF2-40B4-BE49-F238E27FC236}">
                <a16:creationId xmlns:a16="http://schemas.microsoft.com/office/drawing/2014/main" id="{2A4B09F2-1FBB-774A-8FA0-73A2A3A4B5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D60BF-6580-EB4B-87DD-11A55895EAEE}"/>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1055378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E50C-3236-894C-949D-8F0ABD14C2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33289C-4EC4-B540-BFEA-C05482F6F1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E2251C-B974-284F-AE94-00F240AAD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28E683-EFB5-3740-9445-9E031EFD2ABC}"/>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6" name="Footer Placeholder 5">
            <a:extLst>
              <a:ext uri="{FF2B5EF4-FFF2-40B4-BE49-F238E27FC236}">
                <a16:creationId xmlns:a16="http://schemas.microsoft.com/office/drawing/2014/main" id="{5B4F6C05-5C0E-2D41-9448-C290F5C9D8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50D579-E14A-8342-8582-A479C1494900}"/>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3981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3DA72-4C77-F642-9C23-C0D634111C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AB52F4-C0D8-D34C-9601-9464E6F85C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2BADBF-73B0-4843-B19F-0507E03F1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194FF5-9571-9D4E-9D93-E1C21D5C5873}"/>
              </a:ext>
            </a:extLst>
          </p:cNvPr>
          <p:cNvSpPr>
            <a:spLocks noGrp="1"/>
          </p:cNvSpPr>
          <p:nvPr>
            <p:ph type="dt" sz="half" idx="10"/>
          </p:nvPr>
        </p:nvSpPr>
        <p:spPr/>
        <p:txBody>
          <a:bodyPr/>
          <a:lstStyle/>
          <a:p>
            <a:fld id="{AEDFED4F-234E-B249-B48A-DF087512877D}" type="datetimeFigureOut">
              <a:rPr lang="en-US" smtClean="0"/>
              <a:t>10/28/21</a:t>
            </a:fld>
            <a:endParaRPr lang="en-US"/>
          </a:p>
        </p:txBody>
      </p:sp>
      <p:sp>
        <p:nvSpPr>
          <p:cNvPr id="6" name="Footer Placeholder 5">
            <a:extLst>
              <a:ext uri="{FF2B5EF4-FFF2-40B4-BE49-F238E27FC236}">
                <a16:creationId xmlns:a16="http://schemas.microsoft.com/office/drawing/2014/main" id="{073D4691-2E53-F34B-B117-30303AF82B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F5F94E-9465-9942-ACC2-9DBDF028A5DE}"/>
              </a:ext>
            </a:extLst>
          </p:cNvPr>
          <p:cNvSpPr>
            <a:spLocks noGrp="1"/>
          </p:cNvSpPr>
          <p:nvPr>
            <p:ph type="sldNum" sz="quarter" idx="12"/>
          </p:nvPr>
        </p:nvSpPr>
        <p:spPr/>
        <p:txBody>
          <a:bodyPr/>
          <a:lstStyle/>
          <a:p>
            <a:fld id="{4F662F13-D797-7C48-804E-EFA441BAABE3}" type="slidenum">
              <a:rPr lang="en-US" smtClean="0"/>
              <a:t>‹#›</a:t>
            </a:fld>
            <a:endParaRPr lang="en-US"/>
          </a:p>
        </p:txBody>
      </p:sp>
    </p:spTree>
    <p:extLst>
      <p:ext uri="{BB962C8B-B14F-4D97-AF65-F5344CB8AC3E}">
        <p14:creationId xmlns:p14="http://schemas.microsoft.com/office/powerpoint/2010/main" val="169291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BE881A-8259-5E41-8FB5-A296063DE9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5C3CF3-E0A4-CB46-A8BE-B8246D894E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116B0-6A63-3C4A-917F-178C71D650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FED4F-234E-B249-B48A-DF087512877D}" type="datetimeFigureOut">
              <a:rPr lang="en-US" smtClean="0"/>
              <a:t>10/28/21</a:t>
            </a:fld>
            <a:endParaRPr lang="en-US"/>
          </a:p>
        </p:txBody>
      </p:sp>
      <p:sp>
        <p:nvSpPr>
          <p:cNvPr id="5" name="Footer Placeholder 4">
            <a:extLst>
              <a:ext uri="{FF2B5EF4-FFF2-40B4-BE49-F238E27FC236}">
                <a16:creationId xmlns:a16="http://schemas.microsoft.com/office/drawing/2014/main" id="{B1E48FBD-9E3E-6E48-9C17-16CE87FCBA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C4F3C0-37E5-1448-8A77-0C6AC1FE2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62F13-D797-7C48-804E-EFA441BAABE3}" type="slidenum">
              <a:rPr lang="en-US" smtClean="0"/>
              <a:t>‹#›</a:t>
            </a:fld>
            <a:endParaRPr lang="en-US"/>
          </a:p>
        </p:txBody>
      </p:sp>
    </p:spTree>
    <p:extLst>
      <p:ext uri="{BB962C8B-B14F-4D97-AF65-F5344CB8AC3E}">
        <p14:creationId xmlns:p14="http://schemas.microsoft.com/office/powerpoint/2010/main" val="2106795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64A62-3F06-EB4E-8FB6-E97F12BB857F}"/>
              </a:ext>
            </a:extLst>
          </p:cNvPr>
          <p:cNvSpPr>
            <a:spLocks noGrp="1"/>
          </p:cNvSpPr>
          <p:nvPr>
            <p:ph type="ctrTitle"/>
          </p:nvPr>
        </p:nvSpPr>
        <p:spPr/>
        <p:txBody>
          <a:bodyPr/>
          <a:lstStyle/>
          <a:p>
            <a:r>
              <a:rPr lang="en-US" dirty="0"/>
              <a:t>AIRCRAFT HANGERS</a:t>
            </a:r>
          </a:p>
        </p:txBody>
      </p:sp>
      <p:sp>
        <p:nvSpPr>
          <p:cNvPr id="3" name="Subtitle 2">
            <a:extLst>
              <a:ext uri="{FF2B5EF4-FFF2-40B4-BE49-F238E27FC236}">
                <a16:creationId xmlns:a16="http://schemas.microsoft.com/office/drawing/2014/main" id="{2A353281-D26E-8149-AB94-71962647472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66606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C98E1-CAD9-2C4E-A510-58A1AE2DA32C}"/>
              </a:ext>
            </a:extLst>
          </p:cNvPr>
          <p:cNvSpPr>
            <a:spLocks noGrp="1"/>
          </p:cNvSpPr>
          <p:nvPr>
            <p:ph type="title"/>
          </p:nvPr>
        </p:nvSpPr>
        <p:spPr/>
        <p:txBody>
          <a:bodyPr/>
          <a:lstStyle/>
          <a:p>
            <a:r>
              <a:rPr lang="en-US" dirty="0"/>
              <a:t>Types of Hangers - Continued</a:t>
            </a:r>
          </a:p>
        </p:txBody>
      </p:sp>
      <p:sp>
        <p:nvSpPr>
          <p:cNvPr id="3" name="Text Placeholder 2">
            <a:extLst>
              <a:ext uri="{FF2B5EF4-FFF2-40B4-BE49-F238E27FC236}">
                <a16:creationId xmlns:a16="http://schemas.microsoft.com/office/drawing/2014/main" id="{F5037DBB-24DA-A447-B0A9-7F82EF33C6B3}"/>
              </a:ext>
            </a:extLst>
          </p:cNvPr>
          <p:cNvSpPr>
            <a:spLocks noGrp="1"/>
          </p:cNvSpPr>
          <p:nvPr>
            <p:ph type="body" idx="1"/>
          </p:nvPr>
        </p:nvSpPr>
        <p:spPr>
          <a:xfrm>
            <a:off x="839788" y="1681163"/>
            <a:ext cx="5157787" cy="516753"/>
          </a:xfrm>
        </p:spPr>
        <p:txBody>
          <a:bodyPr>
            <a:normAutofit fontScale="70000" lnSpcReduction="20000"/>
          </a:bodyPr>
          <a:lstStyle/>
          <a:p>
            <a:r>
              <a:rPr lang="en-US" dirty="0"/>
              <a:t>Fire Areas for Group II Aircraft Hangars</a:t>
            </a:r>
          </a:p>
        </p:txBody>
      </p:sp>
      <p:sp>
        <p:nvSpPr>
          <p:cNvPr id="4" name="Content Placeholder 3">
            <a:extLst>
              <a:ext uri="{FF2B5EF4-FFF2-40B4-BE49-F238E27FC236}">
                <a16:creationId xmlns:a16="http://schemas.microsoft.com/office/drawing/2014/main" id="{C2F7A667-D897-B94B-B9E3-FB8160B6422B}"/>
              </a:ext>
            </a:extLst>
          </p:cNvPr>
          <p:cNvSpPr>
            <a:spLocks noGrp="1"/>
          </p:cNvSpPr>
          <p:nvPr>
            <p:ph sz="half" idx="2"/>
          </p:nvPr>
        </p:nvSpPr>
        <p:spPr/>
        <p:txBody>
          <a:bodyPr>
            <a:normAutofit lnSpcReduction="10000"/>
          </a:bodyPr>
          <a:lstStyle/>
          <a:p>
            <a:pPr marL="0" indent="0">
              <a:buNone/>
            </a:pPr>
            <a:r>
              <a:rPr lang="en-US" dirty="0"/>
              <a:t>Const Type	        Single Fire Area </a:t>
            </a:r>
          </a:p>
          <a:p>
            <a:pPr marL="0" indent="0">
              <a:buNone/>
            </a:pPr>
            <a:r>
              <a:rPr lang="en-US" dirty="0"/>
              <a:t>Type I 	       30,001-40,000</a:t>
            </a:r>
          </a:p>
          <a:p>
            <a:pPr marL="0" indent="0">
              <a:buNone/>
            </a:pPr>
            <a:r>
              <a:rPr lang="en-US" dirty="0"/>
              <a:t>Type II	       20,001 -40,000</a:t>
            </a:r>
          </a:p>
          <a:p>
            <a:pPr marL="0" indent="0">
              <a:buNone/>
            </a:pPr>
            <a:r>
              <a:rPr lang="en-US" dirty="0"/>
              <a:t>Type II,III,IV         15,001- 40,000</a:t>
            </a:r>
          </a:p>
          <a:p>
            <a:pPr marL="0" indent="0">
              <a:buNone/>
            </a:pPr>
            <a:r>
              <a:rPr lang="en-US" dirty="0"/>
              <a:t>Type II	       12,001 – 40,000</a:t>
            </a:r>
          </a:p>
          <a:p>
            <a:pPr marL="0" indent="0">
              <a:buNone/>
            </a:pPr>
            <a:r>
              <a:rPr lang="en-US" dirty="0"/>
              <a:t>Type III                  12,001 – 40,000</a:t>
            </a:r>
          </a:p>
          <a:p>
            <a:pPr marL="0" indent="0">
              <a:buNone/>
            </a:pPr>
            <a:r>
              <a:rPr lang="en-US" dirty="0"/>
              <a:t>Type V 		5,000-40,000 		</a:t>
            </a:r>
          </a:p>
        </p:txBody>
      </p:sp>
      <p:sp>
        <p:nvSpPr>
          <p:cNvPr id="5" name="Text Placeholder 4">
            <a:extLst>
              <a:ext uri="{FF2B5EF4-FFF2-40B4-BE49-F238E27FC236}">
                <a16:creationId xmlns:a16="http://schemas.microsoft.com/office/drawing/2014/main" id="{AC4322ED-0EAC-5D41-B67E-57D154892FFC}"/>
              </a:ext>
            </a:extLst>
          </p:cNvPr>
          <p:cNvSpPr>
            <a:spLocks noGrp="1"/>
          </p:cNvSpPr>
          <p:nvPr>
            <p:ph type="body" sz="quarter" idx="3"/>
          </p:nvPr>
        </p:nvSpPr>
        <p:spPr/>
        <p:txBody>
          <a:bodyPr>
            <a:normAutofit fontScale="70000" lnSpcReduction="20000"/>
          </a:bodyPr>
          <a:lstStyle/>
          <a:p>
            <a:endParaRPr lang="en-US" dirty="0"/>
          </a:p>
          <a:p>
            <a:r>
              <a:rPr lang="en-US" dirty="0"/>
              <a:t>Maximum Fire Areas for </a:t>
            </a:r>
            <a:r>
              <a:rPr lang="en-US" dirty="0">
                <a:highlight>
                  <a:srgbClr val="FFFF00"/>
                </a:highlight>
              </a:rPr>
              <a:t>Group III Aircraft Hangars</a:t>
            </a:r>
          </a:p>
          <a:p>
            <a:endParaRPr lang="en-US" dirty="0"/>
          </a:p>
        </p:txBody>
      </p:sp>
      <p:sp>
        <p:nvSpPr>
          <p:cNvPr id="6" name="Content Placeholder 5">
            <a:extLst>
              <a:ext uri="{FF2B5EF4-FFF2-40B4-BE49-F238E27FC236}">
                <a16:creationId xmlns:a16="http://schemas.microsoft.com/office/drawing/2014/main" id="{70342813-BB90-D747-9047-25266E75C2F7}"/>
              </a:ext>
            </a:extLst>
          </p:cNvPr>
          <p:cNvSpPr>
            <a:spLocks noGrp="1"/>
          </p:cNvSpPr>
          <p:nvPr>
            <p:ph sz="quarter" idx="4"/>
          </p:nvPr>
        </p:nvSpPr>
        <p:spPr/>
        <p:txBody>
          <a:bodyPr>
            <a:normAutofit lnSpcReduction="10000"/>
          </a:bodyPr>
          <a:lstStyle/>
          <a:p>
            <a:pPr marL="0" indent="0">
              <a:buNone/>
            </a:pPr>
            <a:r>
              <a:rPr lang="en-US" dirty="0"/>
              <a:t>Const Type	  Max Single Fire Area </a:t>
            </a:r>
          </a:p>
          <a:p>
            <a:pPr marL="0" indent="0">
              <a:buNone/>
            </a:pPr>
            <a:r>
              <a:rPr lang="en-US" dirty="0"/>
              <a:t>Type I 	       	30,000</a:t>
            </a:r>
          </a:p>
          <a:p>
            <a:pPr marL="0" indent="0">
              <a:buNone/>
            </a:pPr>
            <a:r>
              <a:rPr lang="en-US" dirty="0"/>
              <a:t>Type II	           20,000 </a:t>
            </a:r>
          </a:p>
          <a:p>
            <a:pPr marL="0" indent="0">
              <a:buNone/>
            </a:pPr>
            <a:r>
              <a:rPr lang="en-US" dirty="0"/>
              <a:t>Type II,III,IV             15,000</a:t>
            </a:r>
          </a:p>
          <a:p>
            <a:pPr marL="0" indent="0">
              <a:buNone/>
            </a:pPr>
            <a:r>
              <a:rPr lang="en-US" dirty="0"/>
              <a:t>Type II	           12,000</a:t>
            </a:r>
          </a:p>
          <a:p>
            <a:pPr marL="0" indent="0">
              <a:buNone/>
            </a:pPr>
            <a:r>
              <a:rPr lang="en-US" dirty="0">
                <a:highlight>
                  <a:srgbClr val="FFFF00"/>
                </a:highlight>
              </a:rPr>
              <a:t>Type III		  8,000</a:t>
            </a:r>
          </a:p>
          <a:p>
            <a:pPr marL="0" indent="0">
              <a:buNone/>
            </a:pPr>
            <a:r>
              <a:rPr lang="en-US" dirty="0">
                <a:highlight>
                  <a:srgbClr val="FFFF00"/>
                </a:highlight>
              </a:rPr>
              <a:t>Type V 		  5,000</a:t>
            </a:r>
          </a:p>
        </p:txBody>
      </p:sp>
    </p:spTree>
    <p:extLst>
      <p:ext uri="{BB962C8B-B14F-4D97-AF65-F5344CB8AC3E}">
        <p14:creationId xmlns:p14="http://schemas.microsoft.com/office/powerpoint/2010/main" val="3906847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E2B97-50A6-0740-8C61-818F6E840245}"/>
              </a:ext>
            </a:extLst>
          </p:cNvPr>
          <p:cNvSpPr>
            <a:spLocks noGrp="1"/>
          </p:cNvSpPr>
          <p:nvPr>
            <p:ph type="title"/>
          </p:nvPr>
        </p:nvSpPr>
        <p:spPr/>
        <p:txBody>
          <a:bodyPr/>
          <a:lstStyle/>
          <a:p>
            <a:r>
              <a:rPr lang="en-US" dirty="0"/>
              <a:t>Type </a:t>
            </a:r>
            <a:r>
              <a:rPr lang="en-US" dirty="0" err="1"/>
              <a:t>Contruction</a:t>
            </a:r>
            <a:endParaRPr lang="en-US" dirty="0"/>
          </a:p>
        </p:txBody>
      </p:sp>
      <p:sp>
        <p:nvSpPr>
          <p:cNvPr id="3" name="Text Placeholder 2">
            <a:extLst>
              <a:ext uri="{FF2B5EF4-FFF2-40B4-BE49-F238E27FC236}">
                <a16:creationId xmlns:a16="http://schemas.microsoft.com/office/drawing/2014/main" id="{E64DCBB3-4377-E944-89D7-508C33B2B67B}"/>
              </a:ext>
            </a:extLst>
          </p:cNvPr>
          <p:cNvSpPr>
            <a:spLocks noGrp="1"/>
          </p:cNvSpPr>
          <p:nvPr>
            <p:ph type="body" idx="1"/>
          </p:nvPr>
        </p:nvSpPr>
        <p:spPr/>
        <p:txBody>
          <a:bodyPr/>
          <a:lstStyle/>
          <a:p>
            <a:r>
              <a:rPr lang="en-US" dirty="0"/>
              <a:t>Type III</a:t>
            </a:r>
          </a:p>
        </p:txBody>
      </p:sp>
      <p:sp>
        <p:nvSpPr>
          <p:cNvPr id="4" name="Content Placeholder 3">
            <a:extLst>
              <a:ext uri="{FF2B5EF4-FFF2-40B4-BE49-F238E27FC236}">
                <a16:creationId xmlns:a16="http://schemas.microsoft.com/office/drawing/2014/main" id="{637E5F6A-F90E-E04F-8C89-0ABF3B517334}"/>
              </a:ext>
            </a:extLst>
          </p:cNvPr>
          <p:cNvSpPr>
            <a:spLocks noGrp="1"/>
          </p:cNvSpPr>
          <p:nvPr>
            <p:ph sz="half" idx="2"/>
          </p:nvPr>
        </p:nvSpPr>
        <p:spPr/>
        <p:txBody>
          <a:bodyPr>
            <a:normAutofit fontScale="92500"/>
          </a:bodyPr>
          <a:lstStyle/>
          <a:p>
            <a:r>
              <a:rPr lang="en-US" dirty="0"/>
              <a:t>That type of construction in which the exterior walls are noncombustible materials and the interior building elements are of any material permitted by the code. Fire retardant treated wood framing and sheathing complying with with section 2303.2 shall be permitted within exterior wall assemblies of a 2hr rating or less</a:t>
            </a:r>
          </a:p>
        </p:txBody>
      </p:sp>
      <p:sp>
        <p:nvSpPr>
          <p:cNvPr id="5" name="Text Placeholder 4">
            <a:extLst>
              <a:ext uri="{FF2B5EF4-FFF2-40B4-BE49-F238E27FC236}">
                <a16:creationId xmlns:a16="http://schemas.microsoft.com/office/drawing/2014/main" id="{C018B9A5-E82D-3545-B8EC-06569B2D1A19}"/>
              </a:ext>
            </a:extLst>
          </p:cNvPr>
          <p:cNvSpPr>
            <a:spLocks noGrp="1"/>
          </p:cNvSpPr>
          <p:nvPr>
            <p:ph type="body" sz="quarter" idx="3"/>
          </p:nvPr>
        </p:nvSpPr>
        <p:spPr/>
        <p:txBody>
          <a:bodyPr/>
          <a:lstStyle/>
          <a:p>
            <a:r>
              <a:rPr lang="en-US" dirty="0"/>
              <a:t>Type V</a:t>
            </a:r>
          </a:p>
        </p:txBody>
      </p:sp>
      <p:sp>
        <p:nvSpPr>
          <p:cNvPr id="6" name="Content Placeholder 5">
            <a:extLst>
              <a:ext uri="{FF2B5EF4-FFF2-40B4-BE49-F238E27FC236}">
                <a16:creationId xmlns:a16="http://schemas.microsoft.com/office/drawing/2014/main" id="{7246F97A-FD16-7544-B019-C7710443B312}"/>
              </a:ext>
            </a:extLst>
          </p:cNvPr>
          <p:cNvSpPr>
            <a:spLocks noGrp="1"/>
          </p:cNvSpPr>
          <p:nvPr>
            <p:ph sz="quarter" idx="4"/>
          </p:nvPr>
        </p:nvSpPr>
        <p:spPr/>
        <p:txBody>
          <a:bodyPr>
            <a:normAutofit fontScale="92500"/>
          </a:bodyPr>
          <a:lstStyle/>
          <a:p>
            <a:r>
              <a:rPr lang="en-US" dirty="0"/>
              <a:t>That type of construction in which the exterior walls are of any type material</a:t>
            </a:r>
          </a:p>
        </p:txBody>
      </p:sp>
    </p:spTree>
    <p:extLst>
      <p:ext uri="{BB962C8B-B14F-4D97-AF65-F5344CB8AC3E}">
        <p14:creationId xmlns:p14="http://schemas.microsoft.com/office/powerpoint/2010/main" val="264102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0851C-FDCA-484B-9CC0-CA1DA9D1AD58}"/>
              </a:ext>
            </a:extLst>
          </p:cNvPr>
          <p:cNvSpPr>
            <a:spLocks noGrp="1"/>
          </p:cNvSpPr>
          <p:nvPr>
            <p:ph type="title"/>
          </p:nvPr>
        </p:nvSpPr>
        <p:spPr/>
        <p:txBody>
          <a:bodyPr/>
          <a:lstStyle/>
          <a:p>
            <a:r>
              <a:rPr lang="en-US" dirty="0"/>
              <a:t>Types of Hangers</a:t>
            </a:r>
          </a:p>
        </p:txBody>
      </p:sp>
      <p:sp>
        <p:nvSpPr>
          <p:cNvPr id="3" name="Text Placeholder 2">
            <a:extLst>
              <a:ext uri="{FF2B5EF4-FFF2-40B4-BE49-F238E27FC236}">
                <a16:creationId xmlns:a16="http://schemas.microsoft.com/office/drawing/2014/main" id="{99B3365D-47B7-864A-BFB9-316E0DFED14A}"/>
              </a:ext>
            </a:extLst>
          </p:cNvPr>
          <p:cNvSpPr>
            <a:spLocks noGrp="1"/>
          </p:cNvSpPr>
          <p:nvPr>
            <p:ph type="body" idx="1"/>
          </p:nvPr>
        </p:nvSpPr>
        <p:spPr>
          <a:xfrm>
            <a:off x="839788" y="1681163"/>
            <a:ext cx="5157787" cy="555410"/>
          </a:xfrm>
        </p:spPr>
        <p:txBody>
          <a:bodyPr/>
          <a:lstStyle/>
          <a:p>
            <a:r>
              <a:rPr lang="en-US" dirty="0"/>
              <a:t>Residential</a:t>
            </a:r>
          </a:p>
        </p:txBody>
      </p:sp>
      <p:sp>
        <p:nvSpPr>
          <p:cNvPr id="4" name="Content Placeholder 3">
            <a:extLst>
              <a:ext uri="{FF2B5EF4-FFF2-40B4-BE49-F238E27FC236}">
                <a16:creationId xmlns:a16="http://schemas.microsoft.com/office/drawing/2014/main" id="{661292E9-B5A4-064B-A1A8-94BE553AB43A}"/>
              </a:ext>
            </a:extLst>
          </p:cNvPr>
          <p:cNvSpPr>
            <a:spLocks noGrp="1"/>
          </p:cNvSpPr>
          <p:nvPr>
            <p:ph sz="half" idx="2"/>
          </p:nvPr>
        </p:nvSpPr>
        <p:spPr>
          <a:xfrm>
            <a:off x="839789" y="2335426"/>
            <a:ext cx="5042028" cy="3966519"/>
          </a:xfrm>
        </p:spPr>
        <p:txBody>
          <a:bodyPr>
            <a:normAutofit fontScale="92500" lnSpcReduction="10000"/>
          </a:bodyPr>
          <a:lstStyle/>
          <a:p>
            <a:r>
              <a:rPr lang="en-US" dirty="0"/>
              <a:t>Max Height - 20 ft  (IBC 412.4.5)</a:t>
            </a:r>
          </a:p>
          <a:p>
            <a:r>
              <a:rPr lang="en-US" dirty="0"/>
              <a:t>Max Area -  2000 sq. ft ( 412.4.5)</a:t>
            </a:r>
          </a:p>
          <a:p>
            <a:r>
              <a:rPr lang="en-US" dirty="0"/>
              <a:t>Shall not be attached to dwelling unless separated by Not Less Than 1hr Fire Rated wall (412.4.1)</a:t>
            </a:r>
          </a:p>
          <a:p>
            <a:r>
              <a:rPr lang="en-US" dirty="0"/>
              <a:t>Doors – Self Closing &amp; meet IBC 716 requirements (3/4 </a:t>
            </a:r>
            <a:r>
              <a:rPr lang="en-US" dirty="0" err="1"/>
              <a:t>hr</a:t>
            </a:r>
            <a:r>
              <a:rPr lang="en-US" dirty="0"/>
              <a:t> rating)(412.4.1)</a:t>
            </a:r>
          </a:p>
          <a:p>
            <a:r>
              <a:rPr lang="en-US" dirty="0"/>
              <a:t>Two means of egress – (412.4.2)</a:t>
            </a:r>
          </a:p>
          <a:p>
            <a:r>
              <a:rPr lang="en-US" dirty="0"/>
              <a:t>Smoke Alarms per IBC 907.2.2.1</a:t>
            </a:r>
          </a:p>
          <a:p>
            <a:pPr marL="0" indent="0">
              <a:buNone/>
            </a:pPr>
            <a:endParaRPr lang="en-US" dirty="0"/>
          </a:p>
        </p:txBody>
      </p:sp>
      <p:sp>
        <p:nvSpPr>
          <p:cNvPr id="5" name="Text Placeholder 4">
            <a:extLst>
              <a:ext uri="{FF2B5EF4-FFF2-40B4-BE49-F238E27FC236}">
                <a16:creationId xmlns:a16="http://schemas.microsoft.com/office/drawing/2014/main" id="{D1A19510-3825-924D-BA6D-2B18CDE971D7}"/>
              </a:ext>
            </a:extLst>
          </p:cNvPr>
          <p:cNvSpPr>
            <a:spLocks noGrp="1"/>
          </p:cNvSpPr>
          <p:nvPr>
            <p:ph type="body" sz="quarter" idx="3"/>
          </p:nvPr>
        </p:nvSpPr>
        <p:spPr>
          <a:xfrm>
            <a:off x="6172200" y="1681163"/>
            <a:ext cx="5183188" cy="555410"/>
          </a:xfrm>
        </p:spPr>
        <p:txBody>
          <a:bodyPr/>
          <a:lstStyle/>
          <a:p>
            <a:r>
              <a:rPr lang="en-US" dirty="0"/>
              <a:t>Non-Residential</a:t>
            </a:r>
          </a:p>
        </p:txBody>
      </p:sp>
      <p:sp>
        <p:nvSpPr>
          <p:cNvPr id="6" name="Content Placeholder 5">
            <a:extLst>
              <a:ext uri="{FF2B5EF4-FFF2-40B4-BE49-F238E27FC236}">
                <a16:creationId xmlns:a16="http://schemas.microsoft.com/office/drawing/2014/main" id="{1C7CFCA5-D41F-0F4C-B891-4E87449E5B76}"/>
              </a:ext>
            </a:extLst>
          </p:cNvPr>
          <p:cNvSpPr>
            <a:spLocks noGrp="1"/>
          </p:cNvSpPr>
          <p:nvPr>
            <p:ph sz="quarter" idx="4"/>
          </p:nvPr>
        </p:nvSpPr>
        <p:spPr>
          <a:xfrm>
            <a:off x="6172200" y="2505075"/>
            <a:ext cx="5183188" cy="3796870"/>
          </a:xfrm>
        </p:spPr>
        <p:txBody>
          <a:bodyPr>
            <a:normAutofit fontScale="92500" lnSpcReduction="10000"/>
          </a:bodyPr>
          <a:lstStyle/>
          <a:p>
            <a:r>
              <a:rPr lang="en-US" dirty="0"/>
              <a:t>Over 2000 sq. ft and or Use is outside of the definition for Residential Hanger</a:t>
            </a:r>
          </a:p>
          <a:p>
            <a:r>
              <a:rPr lang="en-US" dirty="0"/>
              <a:t>Groups:</a:t>
            </a:r>
          </a:p>
          <a:p>
            <a:pPr lvl="1"/>
            <a:r>
              <a:rPr lang="en-US" dirty="0"/>
              <a:t>Group I – Type I or Type II Const.</a:t>
            </a:r>
          </a:p>
          <a:p>
            <a:pPr lvl="1"/>
            <a:r>
              <a:rPr lang="en-US" dirty="0"/>
              <a:t>Group II</a:t>
            </a:r>
          </a:p>
          <a:p>
            <a:pPr lvl="1"/>
            <a:r>
              <a:rPr lang="en-US" dirty="0"/>
              <a:t>Group III – Any Type of </a:t>
            </a:r>
            <a:r>
              <a:rPr lang="en-US" dirty="0" err="1"/>
              <a:t>Constructionn</a:t>
            </a:r>
            <a:endParaRPr lang="en-US" dirty="0"/>
          </a:p>
          <a:p>
            <a:pPr lvl="1"/>
            <a:r>
              <a:rPr lang="en-US" dirty="0"/>
              <a:t>Group IV- Membrane Covered Steel Frame</a:t>
            </a:r>
          </a:p>
          <a:p>
            <a:pPr marL="0" indent="0">
              <a:buNone/>
            </a:pPr>
            <a:endParaRPr lang="en-US" dirty="0"/>
          </a:p>
        </p:txBody>
      </p:sp>
    </p:spTree>
    <p:extLst>
      <p:ext uri="{BB962C8B-B14F-4D97-AF65-F5344CB8AC3E}">
        <p14:creationId xmlns:p14="http://schemas.microsoft.com/office/powerpoint/2010/main" val="2570654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46F3F-F212-9A49-92B3-6D900DA08D4B}"/>
              </a:ext>
            </a:extLst>
          </p:cNvPr>
          <p:cNvSpPr>
            <a:spLocks noGrp="1"/>
          </p:cNvSpPr>
          <p:nvPr>
            <p:ph type="title"/>
          </p:nvPr>
        </p:nvSpPr>
        <p:spPr>
          <a:xfrm>
            <a:off x="839788" y="365126"/>
            <a:ext cx="10515600" cy="916600"/>
          </a:xfrm>
        </p:spPr>
        <p:txBody>
          <a:bodyPr/>
          <a:lstStyle/>
          <a:p>
            <a:r>
              <a:rPr lang="en-US" dirty="0"/>
              <a:t>Types of Hangers - Continued</a:t>
            </a:r>
          </a:p>
        </p:txBody>
      </p:sp>
      <p:sp>
        <p:nvSpPr>
          <p:cNvPr id="3" name="Text Placeholder 2">
            <a:extLst>
              <a:ext uri="{FF2B5EF4-FFF2-40B4-BE49-F238E27FC236}">
                <a16:creationId xmlns:a16="http://schemas.microsoft.com/office/drawing/2014/main" id="{33D142C0-BD76-8248-81E9-88B40499A03C}"/>
              </a:ext>
            </a:extLst>
          </p:cNvPr>
          <p:cNvSpPr>
            <a:spLocks noGrp="1"/>
          </p:cNvSpPr>
          <p:nvPr>
            <p:ph type="body" idx="1"/>
          </p:nvPr>
        </p:nvSpPr>
        <p:spPr>
          <a:xfrm>
            <a:off x="839788" y="1468073"/>
            <a:ext cx="5157787" cy="424474"/>
          </a:xfrm>
        </p:spPr>
        <p:txBody>
          <a:bodyPr/>
          <a:lstStyle/>
          <a:p>
            <a:r>
              <a:rPr lang="en-US" dirty="0"/>
              <a:t>Residential Hanger</a:t>
            </a:r>
          </a:p>
        </p:txBody>
      </p:sp>
      <p:sp>
        <p:nvSpPr>
          <p:cNvPr id="4" name="Content Placeholder 3">
            <a:extLst>
              <a:ext uri="{FF2B5EF4-FFF2-40B4-BE49-F238E27FC236}">
                <a16:creationId xmlns:a16="http://schemas.microsoft.com/office/drawing/2014/main" id="{89790F10-CD12-6B48-AA9D-0C8E2C3B13C4}"/>
              </a:ext>
            </a:extLst>
          </p:cNvPr>
          <p:cNvSpPr>
            <a:spLocks noGrp="1"/>
          </p:cNvSpPr>
          <p:nvPr>
            <p:ph sz="half" idx="2"/>
          </p:nvPr>
        </p:nvSpPr>
        <p:spPr/>
        <p:txBody>
          <a:bodyPr>
            <a:normAutofit fontScale="92500" lnSpcReduction="20000"/>
          </a:bodyPr>
          <a:lstStyle/>
          <a:p>
            <a:r>
              <a:rPr lang="en-US" dirty="0"/>
              <a:t>Plumbing , Electrical, Mechanical systems SHALL BE independent of dwelling except exterior sewer connection. (412.4.4</a:t>
            </a:r>
          </a:p>
          <a:p>
            <a:r>
              <a:rPr lang="en-US" dirty="0"/>
              <a:t>Storage of flammable or combustible liquid  exceeding MAQ( maximum allowable </a:t>
            </a:r>
            <a:r>
              <a:rPr lang="en-US" dirty="0" err="1"/>
              <a:t>quanities</a:t>
            </a:r>
            <a:r>
              <a:rPr lang="en-US" dirty="0"/>
              <a:t>) – shall be  in a liquid storage room ( 412.5.5)</a:t>
            </a:r>
          </a:p>
        </p:txBody>
      </p:sp>
      <p:sp>
        <p:nvSpPr>
          <p:cNvPr id="5" name="Text Placeholder 4">
            <a:extLst>
              <a:ext uri="{FF2B5EF4-FFF2-40B4-BE49-F238E27FC236}">
                <a16:creationId xmlns:a16="http://schemas.microsoft.com/office/drawing/2014/main" id="{CA0BB08D-311D-EA46-B815-FF9D1289F8E8}"/>
              </a:ext>
            </a:extLst>
          </p:cNvPr>
          <p:cNvSpPr>
            <a:spLocks noGrp="1"/>
          </p:cNvSpPr>
          <p:nvPr>
            <p:ph type="body" sz="quarter" idx="3"/>
          </p:nvPr>
        </p:nvSpPr>
        <p:spPr>
          <a:xfrm>
            <a:off x="6172200" y="1468073"/>
            <a:ext cx="5183188" cy="424474"/>
          </a:xfrm>
        </p:spPr>
        <p:txBody>
          <a:bodyPr/>
          <a:lstStyle/>
          <a:p>
            <a:r>
              <a:rPr lang="en-US" dirty="0"/>
              <a:t>Non-Residential</a:t>
            </a:r>
          </a:p>
        </p:txBody>
      </p:sp>
      <p:sp>
        <p:nvSpPr>
          <p:cNvPr id="6" name="Content Placeholder 5">
            <a:extLst>
              <a:ext uri="{FF2B5EF4-FFF2-40B4-BE49-F238E27FC236}">
                <a16:creationId xmlns:a16="http://schemas.microsoft.com/office/drawing/2014/main" id="{CDD8B496-DE90-574E-BD34-B01967300A0D}"/>
              </a:ext>
            </a:extLst>
          </p:cNvPr>
          <p:cNvSpPr>
            <a:spLocks noGrp="1"/>
          </p:cNvSpPr>
          <p:nvPr>
            <p:ph sz="quarter" idx="4"/>
          </p:nvPr>
        </p:nvSpPr>
        <p:spPr>
          <a:xfrm>
            <a:off x="6172200" y="1892547"/>
            <a:ext cx="5183188" cy="4297116"/>
          </a:xfrm>
        </p:spPr>
        <p:txBody>
          <a:bodyPr>
            <a:normAutofit fontScale="92500" lnSpcReduction="20000"/>
          </a:bodyPr>
          <a:lstStyle/>
          <a:p>
            <a:pPr lvl="1"/>
            <a:r>
              <a:rPr lang="en-US" dirty="0"/>
              <a:t>Group I  Aircraft hanger shall have at least </a:t>
            </a:r>
            <a:r>
              <a:rPr lang="en-US" u="sng" dirty="0"/>
              <a:t>one of the following </a:t>
            </a:r>
            <a:r>
              <a:rPr lang="en-US" dirty="0"/>
              <a:t>features and operating conditions</a:t>
            </a:r>
          </a:p>
          <a:p>
            <a:pPr lvl="1"/>
            <a:endParaRPr lang="en-US" dirty="0"/>
          </a:p>
          <a:p>
            <a:pPr lvl="1"/>
            <a:r>
              <a:rPr lang="en-US" dirty="0"/>
              <a:t>(1)- An Aircraft access door over 28ft</a:t>
            </a:r>
          </a:p>
          <a:p>
            <a:pPr lvl="1"/>
            <a:r>
              <a:rPr lang="en-US" dirty="0"/>
              <a:t>A single fire area in excess of 40,000 sq. ft</a:t>
            </a:r>
          </a:p>
          <a:p>
            <a:pPr lvl="1"/>
            <a:r>
              <a:rPr lang="en-US" dirty="0"/>
              <a:t>Provisions for housing an aircraft with tail height over 28ft</a:t>
            </a:r>
          </a:p>
          <a:p>
            <a:pPr lvl="1"/>
            <a:r>
              <a:rPr lang="en-US" dirty="0"/>
              <a:t>Shall be of Type I or II construction</a:t>
            </a:r>
          </a:p>
          <a:p>
            <a:pPr lvl="1"/>
            <a:r>
              <a:rPr lang="en-US" dirty="0"/>
              <a:t>At least one automatic water supply capable of supplying all required fire suppression systems, including but not limited to sprinklers syst. , foam generating systems, and hand hose lines.</a:t>
            </a:r>
          </a:p>
          <a:p>
            <a:endParaRPr lang="en-US" dirty="0"/>
          </a:p>
        </p:txBody>
      </p:sp>
    </p:spTree>
    <p:extLst>
      <p:ext uri="{BB962C8B-B14F-4D97-AF65-F5344CB8AC3E}">
        <p14:creationId xmlns:p14="http://schemas.microsoft.com/office/powerpoint/2010/main" val="1367456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95C4E-16AF-274B-A392-5059663EB439}"/>
              </a:ext>
            </a:extLst>
          </p:cNvPr>
          <p:cNvSpPr>
            <a:spLocks noGrp="1"/>
          </p:cNvSpPr>
          <p:nvPr>
            <p:ph type="title"/>
          </p:nvPr>
        </p:nvSpPr>
        <p:spPr/>
        <p:txBody>
          <a:bodyPr/>
          <a:lstStyle/>
          <a:p>
            <a:r>
              <a:rPr lang="en-US" dirty="0"/>
              <a:t>Types of Hangers - Continued</a:t>
            </a:r>
          </a:p>
        </p:txBody>
      </p:sp>
      <p:sp>
        <p:nvSpPr>
          <p:cNvPr id="3" name="Text Placeholder 2">
            <a:extLst>
              <a:ext uri="{FF2B5EF4-FFF2-40B4-BE49-F238E27FC236}">
                <a16:creationId xmlns:a16="http://schemas.microsoft.com/office/drawing/2014/main" id="{7C9680CB-FC36-4F45-ADED-48EE373240C7}"/>
              </a:ext>
            </a:extLst>
          </p:cNvPr>
          <p:cNvSpPr>
            <a:spLocks noGrp="1"/>
          </p:cNvSpPr>
          <p:nvPr>
            <p:ph type="body" idx="1"/>
          </p:nvPr>
        </p:nvSpPr>
        <p:spPr>
          <a:xfrm>
            <a:off x="839788" y="1681163"/>
            <a:ext cx="5157787" cy="473458"/>
          </a:xfrm>
        </p:spPr>
        <p:txBody>
          <a:bodyPr/>
          <a:lstStyle/>
          <a:p>
            <a:r>
              <a:rPr lang="en-US" dirty="0"/>
              <a:t>Residential Hanger</a:t>
            </a:r>
          </a:p>
        </p:txBody>
      </p:sp>
      <p:sp>
        <p:nvSpPr>
          <p:cNvPr id="4" name="Content Placeholder 3">
            <a:extLst>
              <a:ext uri="{FF2B5EF4-FFF2-40B4-BE49-F238E27FC236}">
                <a16:creationId xmlns:a16="http://schemas.microsoft.com/office/drawing/2014/main" id="{020E7863-174A-AD4F-8B9E-895F54B1AA89}"/>
              </a:ext>
            </a:extLst>
          </p:cNvPr>
          <p:cNvSpPr>
            <a:spLocks noGrp="1"/>
          </p:cNvSpPr>
          <p:nvPr>
            <p:ph sz="half" idx="2"/>
          </p:nvPr>
        </p:nvSpPr>
        <p:spPr>
          <a:xfrm>
            <a:off x="839788" y="2154620"/>
            <a:ext cx="5157787" cy="4498427"/>
          </a:xfrm>
        </p:spPr>
        <p:txBody>
          <a:bodyPr>
            <a:normAutofit fontScale="92500"/>
          </a:bodyPr>
          <a:lstStyle/>
          <a:p>
            <a:r>
              <a:rPr lang="en-US" dirty="0"/>
              <a:t>Exterior walls less than 30 feet to property lines or public way </a:t>
            </a:r>
            <a:r>
              <a:rPr lang="en-US" u="sng" dirty="0"/>
              <a:t>Shall be </a:t>
            </a:r>
            <a:r>
              <a:rPr lang="en-US" dirty="0"/>
              <a:t>2 </a:t>
            </a:r>
            <a:r>
              <a:rPr lang="en-US" dirty="0" err="1"/>
              <a:t>hr</a:t>
            </a:r>
            <a:r>
              <a:rPr lang="en-US" dirty="0"/>
              <a:t> rated wall- (412.3)</a:t>
            </a:r>
          </a:p>
          <a:p>
            <a:r>
              <a:rPr lang="en-US" dirty="0" err="1"/>
              <a:t>Fllores</a:t>
            </a:r>
            <a:r>
              <a:rPr lang="en-US" dirty="0"/>
              <a:t> shall be sloped to drain-(412.3.3)</a:t>
            </a:r>
          </a:p>
          <a:p>
            <a:r>
              <a:rPr lang="en-US" dirty="0"/>
              <a:t>Heating Equipment shall be per (421.3.4)- Unit Heaters &amp; Infrared Radiant heaters shall be 10ft above wing or engine</a:t>
            </a:r>
          </a:p>
          <a:p>
            <a:endParaRPr lang="en-US" dirty="0"/>
          </a:p>
        </p:txBody>
      </p:sp>
      <p:sp>
        <p:nvSpPr>
          <p:cNvPr id="5" name="Text Placeholder 4">
            <a:extLst>
              <a:ext uri="{FF2B5EF4-FFF2-40B4-BE49-F238E27FC236}">
                <a16:creationId xmlns:a16="http://schemas.microsoft.com/office/drawing/2014/main" id="{87D9CAE2-E4A5-4149-9CF0-BD0361940346}"/>
              </a:ext>
            </a:extLst>
          </p:cNvPr>
          <p:cNvSpPr>
            <a:spLocks noGrp="1"/>
          </p:cNvSpPr>
          <p:nvPr>
            <p:ph type="body" sz="quarter" idx="3"/>
          </p:nvPr>
        </p:nvSpPr>
        <p:spPr>
          <a:xfrm>
            <a:off x="6172200" y="1681163"/>
            <a:ext cx="5183188" cy="473458"/>
          </a:xfrm>
        </p:spPr>
        <p:txBody>
          <a:bodyPr/>
          <a:lstStyle/>
          <a:p>
            <a:r>
              <a:rPr lang="en-US" dirty="0"/>
              <a:t>Group II Non-Residential Hanger</a:t>
            </a:r>
          </a:p>
        </p:txBody>
      </p:sp>
      <p:sp>
        <p:nvSpPr>
          <p:cNvPr id="6" name="Content Placeholder 5">
            <a:extLst>
              <a:ext uri="{FF2B5EF4-FFF2-40B4-BE49-F238E27FC236}">
                <a16:creationId xmlns:a16="http://schemas.microsoft.com/office/drawing/2014/main" id="{474698F5-3A18-DB42-A830-5E56533716BE}"/>
              </a:ext>
            </a:extLst>
          </p:cNvPr>
          <p:cNvSpPr>
            <a:spLocks noGrp="1"/>
          </p:cNvSpPr>
          <p:nvPr>
            <p:ph sz="quarter" idx="4"/>
          </p:nvPr>
        </p:nvSpPr>
        <p:spPr>
          <a:xfrm>
            <a:off x="6172200" y="2154621"/>
            <a:ext cx="5183188" cy="4498426"/>
          </a:xfrm>
        </p:spPr>
        <p:txBody>
          <a:bodyPr>
            <a:normAutofit fontScale="92500"/>
          </a:bodyPr>
          <a:lstStyle/>
          <a:p>
            <a:r>
              <a:rPr lang="en-US" dirty="0"/>
              <a:t>Group II Aircraft Hanger shall have </a:t>
            </a:r>
            <a:r>
              <a:rPr lang="en-US" u="sng" dirty="0"/>
              <a:t>both of the following </a:t>
            </a:r>
            <a:r>
              <a:rPr lang="en-US" dirty="0"/>
              <a:t>features:</a:t>
            </a:r>
          </a:p>
          <a:p>
            <a:pPr lvl="1"/>
            <a:r>
              <a:rPr lang="en-US" dirty="0"/>
              <a:t>An aircraft door height of 28 ft </a:t>
            </a:r>
            <a:r>
              <a:rPr lang="en-US" u="sng" dirty="0"/>
              <a:t>or less</a:t>
            </a:r>
          </a:p>
          <a:p>
            <a:pPr lvl="1"/>
            <a:r>
              <a:rPr lang="en-US" dirty="0"/>
              <a:t>A single fire area for specific types of construction in accordance with Table 4.1.2</a:t>
            </a:r>
          </a:p>
          <a:p>
            <a:pPr lvl="1"/>
            <a:r>
              <a:rPr lang="en-US" dirty="0"/>
              <a:t>Shall be of of any type construction</a:t>
            </a:r>
          </a:p>
          <a:p>
            <a:pPr lvl="1"/>
            <a:r>
              <a:rPr lang="en-US" dirty="0"/>
              <a:t>A combination of Fire sprinkler system a, low-level low-expansion foam system  or</a:t>
            </a:r>
          </a:p>
          <a:p>
            <a:pPr lvl="1"/>
            <a:r>
              <a:rPr lang="en-US" dirty="0"/>
              <a:t>Closed-head foam-water sprinkler system</a:t>
            </a:r>
          </a:p>
        </p:txBody>
      </p:sp>
    </p:spTree>
    <p:extLst>
      <p:ext uri="{BB962C8B-B14F-4D97-AF65-F5344CB8AC3E}">
        <p14:creationId xmlns:p14="http://schemas.microsoft.com/office/powerpoint/2010/main" val="2841415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B40DA-9069-514A-A7E1-EDD93EADE4F1}"/>
              </a:ext>
            </a:extLst>
          </p:cNvPr>
          <p:cNvSpPr>
            <a:spLocks noGrp="1"/>
          </p:cNvSpPr>
          <p:nvPr>
            <p:ph type="title"/>
          </p:nvPr>
        </p:nvSpPr>
        <p:spPr/>
        <p:txBody>
          <a:bodyPr/>
          <a:lstStyle/>
          <a:p>
            <a:r>
              <a:rPr lang="en-US" dirty="0"/>
              <a:t>Types of Hangers - Continued</a:t>
            </a:r>
          </a:p>
        </p:txBody>
      </p:sp>
      <p:sp>
        <p:nvSpPr>
          <p:cNvPr id="3" name="Text Placeholder 2">
            <a:extLst>
              <a:ext uri="{FF2B5EF4-FFF2-40B4-BE49-F238E27FC236}">
                <a16:creationId xmlns:a16="http://schemas.microsoft.com/office/drawing/2014/main" id="{1D7B2940-03B7-AB46-83EA-0470919BA87F}"/>
              </a:ext>
            </a:extLst>
          </p:cNvPr>
          <p:cNvSpPr>
            <a:spLocks noGrp="1"/>
          </p:cNvSpPr>
          <p:nvPr>
            <p:ph type="body" idx="1"/>
          </p:nvPr>
        </p:nvSpPr>
        <p:spPr/>
        <p:txBody>
          <a:bodyPr>
            <a:normAutofit lnSpcReduction="10000"/>
          </a:bodyPr>
          <a:lstStyle/>
          <a:p>
            <a:r>
              <a:rPr lang="en-US" dirty="0"/>
              <a:t>Group I &amp; II Hangers</a:t>
            </a:r>
          </a:p>
          <a:p>
            <a:endParaRPr lang="en-US" dirty="0"/>
          </a:p>
        </p:txBody>
      </p:sp>
      <p:sp>
        <p:nvSpPr>
          <p:cNvPr id="4" name="Content Placeholder 3">
            <a:extLst>
              <a:ext uri="{FF2B5EF4-FFF2-40B4-BE49-F238E27FC236}">
                <a16:creationId xmlns:a16="http://schemas.microsoft.com/office/drawing/2014/main" id="{62C71393-F5AE-0E41-9820-345545B919ED}"/>
              </a:ext>
            </a:extLst>
          </p:cNvPr>
          <p:cNvSpPr>
            <a:spLocks noGrp="1"/>
          </p:cNvSpPr>
          <p:nvPr>
            <p:ph sz="half" idx="2"/>
          </p:nvPr>
        </p:nvSpPr>
        <p:spPr/>
        <p:txBody>
          <a:bodyPr>
            <a:normAutofit fontScale="77500" lnSpcReduction="20000"/>
          </a:bodyPr>
          <a:lstStyle/>
          <a:p>
            <a:r>
              <a:rPr lang="en-US" dirty="0"/>
              <a:t>Where storage and service areas are subdivided into separate fire areas they shall be separated by a wall having 2-hr fire resistive rating</a:t>
            </a:r>
          </a:p>
          <a:p>
            <a:r>
              <a:rPr lang="en-US" dirty="0"/>
              <a:t>Where storage and servicing is separated from office or or parts storage a 1-hr separation is required</a:t>
            </a:r>
          </a:p>
          <a:p>
            <a:r>
              <a:rPr lang="en-US" dirty="0"/>
              <a:t>Separation shall be provided from all sides to reduce fire exposure between buildings</a:t>
            </a:r>
          </a:p>
          <a:p>
            <a:r>
              <a:rPr lang="en-US" dirty="0"/>
              <a:t>Clear space of 50 ft required</a:t>
            </a:r>
          </a:p>
          <a:p>
            <a:endParaRPr lang="en-US" dirty="0"/>
          </a:p>
          <a:p>
            <a:endParaRPr lang="en-US" dirty="0"/>
          </a:p>
        </p:txBody>
      </p:sp>
      <p:sp>
        <p:nvSpPr>
          <p:cNvPr id="5" name="Text Placeholder 4">
            <a:extLst>
              <a:ext uri="{FF2B5EF4-FFF2-40B4-BE49-F238E27FC236}">
                <a16:creationId xmlns:a16="http://schemas.microsoft.com/office/drawing/2014/main" id="{944C2344-351A-5A42-947A-F3C0EF4C7D98}"/>
              </a:ext>
            </a:extLst>
          </p:cNvPr>
          <p:cNvSpPr>
            <a:spLocks noGrp="1"/>
          </p:cNvSpPr>
          <p:nvPr>
            <p:ph type="body" sz="quarter" idx="3"/>
          </p:nvPr>
        </p:nvSpPr>
        <p:spPr>
          <a:xfrm>
            <a:off x="6172200" y="1677930"/>
            <a:ext cx="5183188" cy="823912"/>
          </a:xfrm>
        </p:spPr>
        <p:txBody>
          <a:bodyPr>
            <a:normAutofit lnSpcReduction="10000"/>
          </a:bodyPr>
          <a:lstStyle/>
          <a:p>
            <a:endParaRPr lang="en-US" dirty="0"/>
          </a:p>
          <a:p>
            <a:r>
              <a:rPr lang="en-US" dirty="0"/>
              <a:t>Group I &amp; II Hangers</a:t>
            </a:r>
          </a:p>
          <a:p>
            <a:endParaRPr lang="en-US" dirty="0"/>
          </a:p>
        </p:txBody>
      </p:sp>
      <p:sp>
        <p:nvSpPr>
          <p:cNvPr id="6" name="Content Placeholder 5">
            <a:extLst>
              <a:ext uri="{FF2B5EF4-FFF2-40B4-BE49-F238E27FC236}">
                <a16:creationId xmlns:a16="http://schemas.microsoft.com/office/drawing/2014/main" id="{F8A1EBB6-3B32-9543-8996-B74B1C477018}"/>
              </a:ext>
            </a:extLst>
          </p:cNvPr>
          <p:cNvSpPr>
            <a:spLocks noGrp="1"/>
          </p:cNvSpPr>
          <p:nvPr>
            <p:ph sz="quarter" idx="4"/>
          </p:nvPr>
        </p:nvSpPr>
        <p:spPr/>
        <p:txBody>
          <a:bodyPr>
            <a:normAutofit fontScale="77500" lnSpcReduction="20000"/>
          </a:bodyPr>
          <a:lstStyle/>
          <a:p>
            <a:r>
              <a:rPr lang="en-US" dirty="0"/>
              <a:t>50ft may be reduced to 25 ft when exposing wall is 2-hr min  and opening protection</a:t>
            </a:r>
          </a:p>
          <a:p>
            <a:r>
              <a:rPr lang="en-US" dirty="0"/>
              <a:t>Where both buildings have a 3-hr fire resistive rating no separation required.</a:t>
            </a:r>
          </a:p>
          <a:p>
            <a:r>
              <a:rPr lang="en-US" dirty="0"/>
              <a:t>Floors shall be non-combustible and above the grade of the apron</a:t>
            </a:r>
          </a:p>
          <a:p>
            <a:r>
              <a:rPr lang="en-US" dirty="0"/>
              <a:t>Roof shall be class A or B</a:t>
            </a:r>
          </a:p>
          <a:p>
            <a:r>
              <a:rPr lang="en-US" dirty="0"/>
              <a:t>Hanger doors shall be of non-combustible material</a:t>
            </a:r>
          </a:p>
          <a:p>
            <a:r>
              <a:rPr lang="en-US" dirty="0"/>
              <a:t>Apron or approach shall slope away from hanger a minimum of .5 %</a:t>
            </a:r>
          </a:p>
        </p:txBody>
      </p:sp>
    </p:spTree>
    <p:extLst>
      <p:ext uri="{BB962C8B-B14F-4D97-AF65-F5344CB8AC3E}">
        <p14:creationId xmlns:p14="http://schemas.microsoft.com/office/powerpoint/2010/main" val="4100579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645A7-9AAA-804C-8903-56A7AF4135BD}"/>
              </a:ext>
            </a:extLst>
          </p:cNvPr>
          <p:cNvSpPr>
            <a:spLocks noGrp="1"/>
          </p:cNvSpPr>
          <p:nvPr>
            <p:ph type="title"/>
          </p:nvPr>
        </p:nvSpPr>
        <p:spPr/>
        <p:txBody>
          <a:bodyPr/>
          <a:lstStyle/>
          <a:p>
            <a:r>
              <a:rPr lang="en-US" dirty="0"/>
              <a:t>Types of Hangers - Continued</a:t>
            </a:r>
          </a:p>
        </p:txBody>
      </p:sp>
      <p:sp>
        <p:nvSpPr>
          <p:cNvPr id="3" name="Text Placeholder 2">
            <a:extLst>
              <a:ext uri="{FF2B5EF4-FFF2-40B4-BE49-F238E27FC236}">
                <a16:creationId xmlns:a16="http://schemas.microsoft.com/office/drawing/2014/main" id="{2E7139AF-F128-4944-B59A-CC5357FE06CE}"/>
              </a:ext>
            </a:extLst>
          </p:cNvPr>
          <p:cNvSpPr>
            <a:spLocks noGrp="1"/>
          </p:cNvSpPr>
          <p:nvPr>
            <p:ph type="body" idx="1"/>
          </p:nvPr>
        </p:nvSpPr>
        <p:spPr/>
        <p:txBody>
          <a:bodyPr/>
          <a:lstStyle/>
          <a:p>
            <a:r>
              <a:rPr lang="en-US" dirty="0"/>
              <a:t>Group I &amp; II Hangers</a:t>
            </a:r>
          </a:p>
          <a:p>
            <a:endParaRPr lang="en-US" dirty="0"/>
          </a:p>
        </p:txBody>
      </p:sp>
      <p:sp>
        <p:nvSpPr>
          <p:cNvPr id="4" name="Content Placeholder 3">
            <a:extLst>
              <a:ext uri="{FF2B5EF4-FFF2-40B4-BE49-F238E27FC236}">
                <a16:creationId xmlns:a16="http://schemas.microsoft.com/office/drawing/2014/main" id="{14880EA7-A0C0-8345-83DC-8E925D0C7685}"/>
              </a:ext>
            </a:extLst>
          </p:cNvPr>
          <p:cNvSpPr>
            <a:spLocks noGrp="1"/>
          </p:cNvSpPr>
          <p:nvPr>
            <p:ph sz="half" idx="2"/>
          </p:nvPr>
        </p:nvSpPr>
        <p:spPr/>
        <p:txBody>
          <a:bodyPr/>
          <a:lstStyle/>
          <a:p>
            <a:r>
              <a:rPr lang="en-US" dirty="0"/>
              <a:t>Heaters shall be installed at least 10ft above the upper surface of the wings or the engine enclosure which ever is higher and not subject to damage by the aircraft</a:t>
            </a:r>
          </a:p>
          <a:p>
            <a:r>
              <a:rPr lang="en-US" dirty="0"/>
              <a:t>Electrical shall comply with NFPA 70 (NEC)</a:t>
            </a:r>
          </a:p>
        </p:txBody>
      </p:sp>
      <p:sp>
        <p:nvSpPr>
          <p:cNvPr id="5" name="Text Placeholder 4">
            <a:extLst>
              <a:ext uri="{FF2B5EF4-FFF2-40B4-BE49-F238E27FC236}">
                <a16:creationId xmlns:a16="http://schemas.microsoft.com/office/drawing/2014/main" id="{36844EBA-A0BD-DE42-A84A-7C4C437783ED}"/>
              </a:ext>
            </a:extLst>
          </p:cNvPr>
          <p:cNvSpPr>
            <a:spLocks noGrp="1"/>
          </p:cNvSpPr>
          <p:nvPr>
            <p:ph type="body" sz="quarter" idx="3"/>
          </p:nvPr>
        </p:nvSpPr>
        <p:spPr/>
        <p:txBody>
          <a:bodyPr/>
          <a:lstStyle/>
          <a:p>
            <a:r>
              <a:rPr lang="en-US" dirty="0"/>
              <a:t>Group I &amp; II Hangers</a:t>
            </a:r>
          </a:p>
          <a:p>
            <a:endParaRPr lang="en-US" dirty="0"/>
          </a:p>
        </p:txBody>
      </p:sp>
      <p:sp>
        <p:nvSpPr>
          <p:cNvPr id="6" name="Content Placeholder 5">
            <a:extLst>
              <a:ext uri="{FF2B5EF4-FFF2-40B4-BE49-F238E27FC236}">
                <a16:creationId xmlns:a16="http://schemas.microsoft.com/office/drawing/2014/main" id="{668F74AD-E803-6A40-8C29-1F3295A2D891}"/>
              </a:ext>
            </a:extLst>
          </p:cNvPr>
          <p:cNvSpPr>
            <a:spLocks noGrp="1"/>
          </p:cNvSpPr>
          <p:nvPr>
            <p:ph sz="quarter" idx="4"/>
          </p:nvPr>
        </p:nvSpPr>
        <p:spPr/>
        <p:txBody>
          <a:bodyPr/>
          <a:lstStyle/>
          <a:p>
            <a:r>
              <a:rPr lang="en-US" dirty="0"/>
              <a:t>Fire Protection:</a:t>
            </a:r>
          </a:p>
          <a:p>
            <a:pPr lvl="1"/>
            <a:r>
              <a:rPr lang="en-US" dirty="0"/>
              <a:t>A foam –water deluge system shall be in hangers housing single aircraft having wing area greater than 3000 </a:t>
            </a:r>
            <a:r>
              <a:rPr lang="en-US" dirty="0" err="1"/>
              <a:t>sq.ft</a:t>
            </a:r>
            <a:endParaRPr lang="en-US" dirty="0"/>
          </a:p>
          <a:p>
            <a:pPr lvl="1"/>
            <a:r>
              <a:rPr lang="en-US" dirty="0"/>
              <a:t>Combination fire sprinkler syst. And automatic low level high expansion foam syst.</a:t>
            </a:r>
          </a:p>
        </p:txBody>
      </p:sp>
    </p:spTree>
    <p:extLst>
      <p:ext uri="{BB962C8B-B14F-4D97-AF65-F5344CB8AC3E}">
        <p14:creationId xmlns:p14="http://schemas.microsoft.com/office/powerpoint/2010/main" val="23279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C24C-20F4-B64A-8D8E-CCB3BA578712}"/>
              </a:ext>
            </a:extLst>
          </p:cNvPr>
          <p:cNvSpPr>
            <a:spLocks noGrp="1"/>
          </p:cNvSpPr>
          <p:nvPr>
            <p:ph type="title"/>
          </p:nvPr>
        </p:nvSpPr>
        <p:spPr/>
        <p:txBody>
          <a:bodyPr/>
          <a:lstStyle/>
          <a:p>
            <a:r>
              <a:rPr lang="en-US" dirty="0"/>
              <a:t>Types of Hangers</a:t>
            </a:r>
          </a:p>
        </p:txBody>
      </p:sp>
      <p:sp>
        <p:nvSpPr>
          <p:cNvPr id="3" name="Text Placeholder 2">
            <a:extLst>
              <a:ext uri="{FF2B5EF4-FFF2-40B4-BE49-F238E27FC236}">
                <a16:creationId xmlns:a16="http://schemas.microsoft.com/office/drawing/2014/main" id="{A46D478C-7CB0-B545-94E9-2C2AF8EE7599}"/>
              </a:ext>
            </a:extLst>
          </p:cNvPr>
          <p:cNvSpPr>
            <a:spLocks noGrp="1"/>
          </p:cNvSpPr>
          <p:nvPr>
            <p:ph type="body" idx="1"/>
          </p:nvPr>
        </p:nvSpPr>
        <p:spPr/>
        <p:txBody>
          <a:bodyPr/>
          <a:lstStyle/>
          <a:p>
            <a:r>
              <a:rPr lang="en-US" dirty="0"/>
              <a:t>Residential</a:t>
            </a:r>
          </a:p>
        </p:txBody>
      </p:sp>
      <p:sp>
        <p:nvSpPr>
          <p:cNvPr id="4" name="Content Placeholder 3">
            <a:extLst>
              <a:ext uri="{FF2B5EF4-FFF2-40B4-BE49-F238E27FC236}">
                <a16:creationId xmlns:a16="http://schemas.microsoft.com/office/drawing/2014/main" id="{4FF93DF1-A811-1040-9711-24F40A290231}"/>
              </a:ext>
            </a:extLst>
          </p:cNvPr>
          <p:cNvSpPr>
            <a:spLocks noGrp="1"/>
          </p:cNvSpPr>
          <p:nvPr>
            <p:ph sz="half" idx="2"/>
          </p:nvPr>
        </p:nvSpPr>
        <p:spPr/>
        <p:txBody>
          <a:bodyPr>
            <a:normAutofit fontScale="77500" lnSpcReduction="20000"/>
          </a:bodyPr>
          <a:lstStyle/>
          <a:p>
            <a:r>
              <a:rPr lang="en-US" dirty="0"/>
              <a:t>Fire Protection Group III Hangers NFPA 409 8.8.1.1- Fixed Fire protection shall be installed where required by and in accordance with locally adopted building codes</a:t>
            </a:r>
          </a:p>
          <a:p>
            <a:r>
              <a:rPr lang="en-US" dirty="0"/>
              <a:t>Portable Fire Extinguishers shall be provided in accordance with NFPA 10</a:t>
            </a:r>
          </a:p>
        </p:txBody>
      </p:sp>
      <p:sp>
        <p:nvSpPr>
          <p:cNvPr id="5" name="Text Placeholder 4">
            <a:extLst>
              <a:ext uri="{FF2B5EF4-FFF2-40B4-BE49-F238E27FC236}">
                <a16:creationId xmlns:a16="http://schemas.microsoft.com/office/drawing/2014/main" id="{CDE68B72-A0B9-034E-BE41-DC20AE7D8FDF}"/>
              </a:ext>
            </a:extLst>
          </p:cNvPr>
          <p:cNvSpPr>
            <a:spLocks noGrp="1"/>
          </p:cNvSpPr>
          <p:nvPr>
            <p:ph type="body" sz="quarter" idx="3"/>
          </p:nvPr>
        </p:nvSpPr>
        <p:spPr/>
        <p:txBody>
          <a:bodyPr/>
          <a:lstStyle/>
          <a:p>
            <a:r>
              <a:rPr lang="en-US" dirty="0"/>
              <a:t>Group III Non-Residential</a:t>
            </a:r>
          </a:p>
        </p:txBody>
      </p:sp>
      <p:sp>
        <p:nvSpPr>
          <p:cNvPr id="6" name="Content Placeholder 5">
            <a:extLst>
              <a:ext uri="{FF2B5EF4-FFF2-40B4-BE49-F238E27FC236}">
                <a16:creationId xmlns:a16="http://schemas.microsoft.com/office/drawing/2014/main" id="{611796F6-FD1E-1144-AF0E-AB46505D299E}"/>
              </a:ext>
            </a:extLst>
          </p:cNvPr>
          <p:cNvSpPr>
            <a:spLocks noGrp="1"/>
          </p:cNvSpPr>
          <p:nvPr>
            <p:ph sz="quarter" idx="4"/>
          </p:nvPr>
        </p:nvSpPr>
        <p:spPr/>
        <p:txBody>
          <a:bodyPr>
            <a:normAutofit fontScale="77500" lnSpcReduction="20000"/>
          </a:bodyPr>
          <a:lstStyle/>
          <a:p>
            <a:r>
              <a:rPr lang="en-US" dirty="0"/>
              <a:t>Group III Hangers shall have both of the following:</a:t>
            </a:r>
          </a:p>
          <a:p>
            <a:pPr lvl="1"/>
            <a:r>
              <a:rPr lang="en-US" dirty="0"/>
              <a:t>An aircraft access door height of 28 ft </a:t>
            </a:r>
            <a:r>
              <a:rPr lang="en-US" u="sng" dirty="0"/>
              <a:t>or less</a:t>
            </a:r>
          </a:p>
          <a:p>
            <a:pPr lvl="1"/>
            <a:r>
              <a:rPr lang="en-US" dirty="0"/>
              <a:t>A single fire area that measures up to the maximum </a:t>
            </a:r>
            <a:r>
              <a:rPr lang="en-US" dirty="0" err="1"/>
              <a:t>sq.ftg</a:t>
            </a:r>
            <a:r>
              <a:rPr lang="en-US" dirty="0"/>
              <a:t>. Permitted for specific types of </a:t>
            </a:r>
            <a:r>
              <a:rPr lang="en-US" dirty="0" err="1"/>
              <a:t>constrcution</a:t>
            </a:r>
            <a:r>
              <a:rPr lang="en-US" dirty="0"/>
              <a:t> in accordance with Table 4.1.3</a:t>
            </a:r>
          </a:p>
          <a:p>
            <a:pPr lvl="1"/>
            <a:r>
              <a:rPr lang="en-US" dirty="0"/>
              <a:t>Limited to one story</a:t>
            </a:r>
          </a:p>
          <a:p>
            <a:pPr lvl="1"/>
            <a:r>
              <a:rPr lang="en-US" dirty="0"/>
              <a:t>Floor shall be non-combustible</a:t>
            </a:r>
          </a:p>
          <a:p>
            <a:pPr lvl="1"/>
            <a:r>
              <a:rPr lang="en-US" dirty="0"/>
              <a:t>Hangar apron shall slope away</a:t>
            </a:r>
          </a:p>
          <a:p>
            <a:pPr lvl="1"/>
            <a:r>
              <a:rPr lang="en-US" dirty="0"/>
              <a:t>Where single hangar buildings adjoin, each one has fire barrier walls with a min. rating of 2-hrs and shall not exceed the max area specified in Table 4.1.3</a:t>
            </a:r>
          </a:p>
          <a:p>
            <a:endParaRPr lang="en-US" dirty="0"/>
          </a:p>
          <a:p>
            <a:endParaRPr lang="en-US" dirty="0"/>
          </a:p>
        </p:txBody>
      </p:sp>
    </p:spTree>
    <p:extLst>
      <p:ext uri="{BB962C8B-B14F-4D97-AF65-F5344CB8AC3E}">
        <p14:creationId xmlns:p14="http://schemas.microsoft.com/office/powerpoint/2010/main" val="78961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A8D17-DE8F-8A42-BA71-CC2B5A492F2D}"/>
              </a:ext>
            </a:extLst>
          </p:cNvPr>
          <p:cNvSpPr>
            <a:spLocks noGrp="1"/>
          </p:cNvSpPr>
          <p:nvPr>
            <p:ph type="title"/>
          </p:nvPr>
        </p:nvSpPr>
        <p:spPr/>
        <p:txBody>
          <a:bodyPr/>
          <a:lstStyle/>
          <a:p>
            <a:r>
              <a:rPr lang="en-US" dirty="0"/>
              <a:t>Types of Hangers - Continued</a:t>
            </a:r>
          </a:p>
        </p:txBody>
      </p:sp>
      <p:sp>
        <p:nvSpPr>
          <p:cNvPr id="3" name="Text Placeholder 2">
            <a:extLst>
              <a:ext uri="{FF2B5EF4-FFF2-40B4-BE49-F238E27FC236}">
                <a16:creationId xmlns:a16="http://schemas.microsoft.com/office/drawing/2014/main" id="{6C9B3F17-4054-B747-B8C6-2F327B27195C}"/>
              </a:ext>
            </a:extLst>
          </p:cNvPr>
          <p:cNvSpPr>
            <a:spLocks noGrp="1"/>
          </p:cNvSpPr>
          <p:nvPr>
            <p:ph type="body" idx="1"/>
          </p:nvPr>
        </p:nvSpPr>
        <p:spPr>
          <a:xfrm>
            <a:off x="839788" y="1681163"/>
            <a:ext cx="5157787" cy="483197"/>
          </a:xfrm>
        </p:spPr>
        <p:txBody>
          <a:bodyPr>
            <a:normAutofit fontScale="92500" lnSpcReduction="20000"/>
          </a:bodyPr>
          <a:lstStyle/>
          <a:p>
            <a:r>
              <a:rPr lang="en-US" dirty="0"/>
              <a:t>Group III Non-Residential</a:t>
            </a:r>
          </a:p>
        </p:txBody>
      </p:sp>
      <p:sp>
        <p:nvSpPr>
          <p:cNvPr id="4" name="Content Placeholder 3">
            <a:extLst>
              <a:ext uri="{FF2B5EF4-FFF2-40B4-BE49-F238E27FC236}">
                <a16:creationId xmlns:a16="http://schemas.microsoft.com/office/drawing/2014/main" id="{081ADB0C-D734-FA49-89AD-18402C67DAB8}"/>
              </a:ext>
            </a:extLst>
          </p:cNvPr>
          <p:cNvSpPr>
            <a:spLocks noGrp="1"/>
          </p:cNvSpPr>
          <p:nvPr>
            <p:ph sz="half" idx="2"/>
          </p:nvPr>
        </p:nvSpPr>
        <p:spPr/>
        <p:txBody>
          <a:bodyPr>
            <a:normAutofit fontScale="62500" lnSpcReduction="20000"/>
          </a:bodyPr>
          <a:lstStyle/>
          <a:p>
            <a:r>
              <a:rPr lang="en-US" dirty="0"/>
              <a:t>Heaters shall be installed at least 10ft above the upper surface of the wings or the engine enclosure which ever is higher and not subject to damage by the aircraft</a:t>
            </a:r>
          </a:p>
          <a:p>
            <a:r>
              <a:rPr lang="en-US" dirty="0"/>
              <a:t>Electrical shall comply with NFPA 70 (NEC)</a:t>
            </a:r>
          </a:p>
          <a:p>
            <a:r>
              <a:rPr lang="en-US" dirty="0"/>
              <a:t>Fixed Fire protection shall be installed where required by  and in accordance with locally adopted building codes</a:t>
            </a:r>
          </a:p>
          <a:p>
            <a:r>
              <a:rPr lang="en-US" dirty="0"/>
              <a:t>A minimum 6” high curbing  shall be provided between each aircraft storage and service area to prevent the flow of liquid from one area to another</a:t>
            </a:r>
          </a:p>
          <a:p>
            <a:r>
              <a:rPr lang="en-US" dirty="0"/>
              <a:t>Egress doors for personnel not requiring the opening of doors accommodating aircraft shall be provided in each partitioned space and not exceed 150 apart.</a:t>
            </a:r>
          </a:p>
          <a:p>
            <a:endParaRPr lang="en-US" dirty="0"/>
          </a:p>
        </p:txBody>
      </p:sp>
      <p:sp>
        <p:nvSpPr>
          <p:cNvPr id="5" name="Text Placeholder 4">
            <a:extLst>
              <a:ext uri="{FF2B5EF4-FFF2-40B4-BE49-F238E27FC236}">
                <a16:creationId xmlns:a16="http://schemas.microsoft.com/office/drawing/2014/main" id="{F9ACD9BE-09AE-174F-A7ED-FAC1BB593A4A}"/>
              </a:ext>
            </a:extLst>
          </p:cNvPr>
          <p:cNvSpPr>
            <a:spLocks noGrp="1"/>
          </p:cNvSpPr>
          <p:nvPr>
            <p:ph type="body" sz="quarter" idx="3"/>
          </p:nvPr>
        </p:nvSpPr>
        <p:spPr>
          <a:xfrm>
            <a:off x="6172200" y="1778466"/>
            <a:ext cx="5183188" cy="726609"/>
          </a:xfrm>
        </p:spPr>
        <p:txBody>
          <a:bodyPr>
            <a:normAutofit fontScale="92500" lnSpcReduction="20000"/>
          </a:bodyPr>
          <a:lstStyle/>
          <a:p>
            <a:endParaRPr lang="en-US" dirty="0"/>
          </a:p>
          <a:p>
            <a:r>
              <a:rPr lang="en-US" dirty="0"/>
              <a:t>Group III Non-Residential</a:t>
            </a:r>
          </a:p>
          <a:p>
            <a:endParaRPr lang="en-US" dirty="0"/>
          </a:p>
        </p:txBody>
      </p:sp>
      <p:sp>
        <p:nvSpPr>
          <p:cNvPr id="6" name="Content Placeholder 5">
            <a:extLst>
              <a:ext uri="{FF2B5EF4-FFF2-40B4-BE49-F238E27FC236}">
                <a16:creationId xmlns:a16="http://schemas.microsoft.com/office/drawing/2014/main" id="{0D530185-9500-6145-8108-DCD13E0A7A07}"/>
              </a:ext>
            </a:extLst>
          </p:cNvPr>
          <p:cNvSpPr>
            <a:spLocks noGrp="1"/>
          </p:cNvSpPr>
          <p:nvPr>
            <p:ph sz="quarter" idx="4"/>
          </p:nvPr>
        </p:nvSpPr>
        <p:spPr/>
        <p:txBody>
          <a:bodyPr>
            <a:normAutofit fontScale="62500" lnSpcReduction="20000"/>
          </a:bodyPr>
          <a:lstStyle/>
          <a:p>
            <a:r>
              <a:rPr lang="en-US" dirty="0"/>
              <a:t>Where hazardous operations including fuel transfer, welding, torch cutting, torch soldering, doping, and spray painting are performed in any Group III hangar, the hangar shall be protected with a fire protection specified  in 409</a:t>
            </a:r>
          </a:p>
          <a:p>
            <a:r>
              <a:rPr lang="en-US" dirty="0"/>
              <a:t>Portable fire extinguishers shall be provided in accordance with NFPA 10</a:t>
            </a:r>
          </a:p>
          <a:p>
            <a:r>
              <a:rPr lang="en-US" dirty="0"/>
              <a:t>Roof covering shall be Class C minimum</a:t>
            </a:r>
          </a:p>
          <a:p>
            <a:r>
              <a:rPr lang="en-US" dirty="0"/>
              <a:t>Where single hangar buildings adjoin , each one has fire barrier walls with a minimum rating of 2 hours</a:t>
            </a:r>
          </a:p>
          <a:p>
            <a:r>
              <a:rPr lang="en-US" dirty="0"/>
              <a:t>Partitions separating from other spaces such as offices , shops shall have a 1-hr rating</a:t>
            </a:r>
          </a:p>
        </p:txBody>
      </p:sp>
    </p:spTree>
    <p:extLst>
      <p:ext uri="{BB962C8B-B14F-4D97-AF65-F5344CB8AC3E}">
        <p14:creationId xmlns:p14="http://schemas.microsoft.com/office/powerpoint/2010/main" val="1609704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438F5-E1BF-6446-9C4E-919E486FD278}"/>
              </a:ext>
            </a:extLst>
          </p:cNvPr>
          <p:cNvSpPr>
            <a:spLocks noGrp="1"/>
          </p:cNvSpPr>
          <p:nvPr>
            <p:ph type="title"/>
          </p:nvPr>
        </p:nvSpPr>
        <p:spPr/>
        <p:txBody>
          <a:bodyPr/>
          <a:lstStyle/>
          <a:p>
            <a:r>
              <a:rPr lang="en-US" dirty="0"/>
              <a:t>Types of Hangers - Continued</a:t>
            </a:r>
          </a:p>
        </p:txBody>
      </p:sp>
      <p:sp>
        <p:nvSpPr>
          <p:cNvPr id="3" name="Text Placeholder 2">
            <a:extLst>
              <a:ext uri="{FF2B5EF4-FFF2-40B4-BE49-F238E27FC236}">
                <a16:creationId xmlns:a16="http://schemas.microsoft.com/office/drawing/2014/main" id="{A455D935-FA3D-764F-810A-B86AB26C1E0C}"/>
              </a:ext>
            </a:extLst>
          </p:cNvPr>
          <p:cNvSpPr>
            <a:spLocks noGrp="1"/>
          </p:cNvSpPr>
          <p:nvPr>
            <p:ph type="body" idx="1"/>
          </p:nvPr>
        </p:nvSpPr>
        <p:spPr>
          <a:xfrm>
            <a:off x="839788" y="1681162"/>
            <a:ext cx="5157787" cy="466419"/>
          </a:xfrm>
        </p:spPr>
        <p:txBody>
          <a:bodyPr>
            <a:normAutofit/>
          </a:bodyPr>
          <a:lstStyle/>
          <a:p>
            <a:r>
              <a:rPr lang="en-US" dirty="0"/>
              <a:t>Group IV- Non- Residential</a:t>
            </a:r>
          </a:p>
        </p:txBody>
      </p:sp>
      <p:sp>
        <p:nvSpPr>
          <p:cNvPr id="4" name="Content Placeholder 3">
            <a:extLst>
              <a:ext uri="{FF2B5EF4-FFF2-40B4-BE49-F238E27FC236}">
                <a16:creationId xmlns:a16="http://schemas.microsoft.com/office/drawing/2014/main" id="{57F853C7-6F1D-334B-A8F1-1A92E83670A2}"/>
              </a:ext>
            </a:extLst>
          </p:cNvPr>
          <p:cNvSpPr>
            <a:spLocks noGrp="1"/>
          </p:cNvSpPr>
          <p:nvPr>
            <p:ph sz="half" idx="2"/>
          </p:nvPr>
        </p:nvSpPr>
        <p:spPr/>
        <p:txBody>
          <a:bodyPr>
            <a:normAutofit fontScale="92500" lnSpcReduction="20000"/>
          </a:bodyPr>
          <a:lstStyle/>
          <a:p>
            <a:r>
              <a:rPr lang="en-US" dirty="0"/>
              <a:t>Group IV Hanger shall be any structure constructed of a membrane covered rigid frame</a:t>
            </a:r>
          </a:p>
          <a:p>
            <a:r>
              <a:rPr lang="en-US" dirty="0"/>
              <a:t>Membrane shall be Class A material as defined in NFPA 101</a:t>
            </a:r>
          </a:p>
          <a:p>
            <a:r>
              <a:rPr lang="en-US" dirty="0"/>
              <a:t>Limited to one story</a:t>
            </a:r>
          </a:p>
          <a:p>
            <a:r>
              <a:rPr lang="en-US" dirty="0"/>
              <a:t>Floor shall be non-combustible</a:t>
            </a:r>
          </a:p>
          <a:p>
            <a:r>
              <a:rPr lang="en-US" dirty="0"/>
              <a:t>Apron or approach shall slope away from hanger a minimum of .5 %</a:t>
            </a:r>
          </a:p>
          <a:p>
            <a:pPr lvl="1"/>
            <a:endParaRPr lang="en-US" dirty="0"/>
          </a:p>
          <a:p>
            <a:endParaRPr lang="en-US" dirty="0"/>
          </a:p>
        </p:txBody>
      </p:sp>
      <p:sp>
        <p:nvSpPr>
          <p:cNvPr id="5" name="Text Placeholder 4">
            <a:extLst>
              <a:ext uri="{FF2B5EF4-FFF2-40B4-BE49-F238E27FC236}">
                <a16:creationId xmlns:a16="http://schemas.microsoft.com/office/drawing/2014/main" id="{FE340C2D-76E6-3C4B-A342-6CE6B385B663}"/>
              </a:ext>
            </a:extLst>
          </p:cNvPr>
          <p:cNvSpPr>
            <a:spLocks noGrp="1"/>
          </p:cNvSpPr>
          <p:nvPr>
            <p:ph type="body" sz="quarter" idx="3"/>
          </p:nvPr>
        </p:nvSpPr>
        <p:spPr/>
        <p:txBody>
          <a:bodyPr>
            <a:normAutofit/>
          </a:bodyPr>
          <a:lstStyle/>
          <a:p>
            <a:r>
              <a:rPr lang="en-US" dirty="0"/>
              <a:t>Group IV- Non- Residential</a:t>
            </a:r>
          </a:p>
          <a:p>
            <a:endParaRPr lang="en-US" dirty="0"/>
          </a:p>
        </p:txBody>
      </p:sp>
      <p:sp>
        <p:nvSpPr>
          <p:cNvPr id="6" name="Content Placeholder 5">
            <a:extLst>
              <a:ext uri="{FF2B5EF4-FFF2-40B4-BE49-F238E27FC236}">
                <a16:creationId xmlns:a16="http://schemas.microsoft.com/office/drawing/2014/main" id="{3B3EF309-717F-FA4B-A8A6-AF80C129B25E}"/>
              </a:ext>
            </a:extLst>
          </p:cNvPr>
          <p:cNvSpPr>
            <a:spLocks noGrp="1"/>
          </p:cNvSpPr>
          <p:nvPr>
            <p:ph sz="quarter" idx="4"/>
          </p:nvPr>
        </p:nvSpPr>
        <p:spPr/>
        <p:txBody>
          <a:bodyPr>
            <a:normAutofit fontScale="92500" lnSpcReduction="20000"/>
          </a:bodyPr>
          <a:lstStyle/>
          <a:p>
            <a:r>
              <a:rPr lang="en-US" dirty="0"/>
              <a:t>Heaters shall be installed at least 10ft above the upper surface of the wings or the engine enclosure which ever is higher and not subject to damage by the aircraft</a:t>
            </a:r>
          </a:p>
          <a:p>
            <a:r>
              <a:rPr lang="en-US" dirty="0"/>
              <a:t>Electrical shall comply with NFPA 70 (NEC)</a:t>
            </a:r>
          </a:p>
          <a:p>
            <a:r>
              <a:rPr lang="en-US" dirty="0"/>
              <a:t>Fixed Fire protection shall be installed where required by  and in accordance with locally adopted building codes</a:t>
            </a:r>
          </a:p>
          <a:p>
            <a:endParaRPr lang="en-US" dirty="0"/>
          </a:p>
        </p:txBody>
      </p:sp>
    </p:spTree>
    <p:extLst>
      <p:ext uri="{BB962C8B-B14F-4D97-AF65-F5344CB8AC3E}">
        <p14:creationId xmlns:p14="http://schemas.microsoft.com/office/powerpoint/2010/main" val="3195667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1806</TotalTime>
  <Words>1249</Words>
  <Application>Microsoft Macintosh PowerPoint</Application>
  <PresentationFormat>Widescreen</PresentationFormat>
  <Paragraphs>123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AIRCRAFT HANGERS</vt:lpstr>
      <vt:lpstr>Types of Hangers</vt:lpstr>
      <vt:lpstr>Types of Hangers - Continued</vt:lpstr>
      <vt:lpstr>Types of Hangers - Continued</vt:lpstr>
      <vt:lpstr>Types of Hangers - Continued</vt:lpstr>
      <vt:lpstr>Types of Hangers - Continued</vt:lpstr>
      <vt:lpstr>Types of Hangers</vt:lpstr>
      <vt:lpstr>Types of Hangers - Continued</vt:lpstr>
      <vt:lpstr>Types of Hangers - Continued</vt:lpstr>
      <vt:lpstr>Types of Hangers - Continued</vt:lpstr>
      <vt:lpstr>Type Contruction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AIRCRAFT HANGERS</dc:title>
  <dc:creator>Ron Grider</dc:creator>
  <cp:lastModifiedBy>Ron Grider</cp:lastModifiedBy>
  <cp:revision>4</cp:revision>
  <dcterms:created xsi:type="dcterms:W3CDTF">2021-10-01T20:30:00Z</dcterms:created>
  <dcterms:modified xsi:type="dcterms:W3CDTF">2021-10-29T01:37:39Z</dcterms:modified>
</cp:coreProperties>
</file>